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57" r:id="rId4"/>
  </p:sldIdLst>
  <p:sldSz cx="9144000" cy="6858000" type="screen4x3"/>
  <p:notesSz cx="6858000" cy="9144000"/>
  <p:defaultTextStyle>
    <a:defPPr>
      <a:defRPr lang="is-I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s-IS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3C86DF-B53E-0841-695C-D68ED6C23D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31D33C-B0F9-228D-6F8A-59E50240B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68CDAE-1CC1-69B0-F84C-E2BC40D58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EE528-26B6-0C45-9C24-6BCFD4499254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199666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260512-7678-C2EE-9578-56745CD1C7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612751-5F02-80AD-A760-C333AC8D65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7AFA47-2869-1C1B-AE4B-DCC7F43A6A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90AA1E-FC62-0645-8BA4-3F8DCEBCE42D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3026388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s-I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DA019E-F93A-7A0F-A880-2BC5D48E7A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29DB54-62E8-0B42-6B63-6031C05237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58BBD1-4E42-0B23-2622-3E06B421E5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3FF51-845E-BA4B-ACFF-0BA3DD8A0281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751960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C2B659-010B-15D8-E8D0-3FE9F539D2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832E5C-BA98-24C0-BBAC-B37DB921F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DD3827-7E16-7529-5243-B181ACF07B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4CC77-B4C4-834B-9154-9C4C824B92CE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373927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1F39F85-C2C8-8873-5BA2-6BD6AC0EF8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0E68AB5-8EA0-A981-D10D-16E16B0DC9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32D42CA-2BCE-D255-EB85-49848E0637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B5105-2E40-BC41-B0BD-63BBCFE1917B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74398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7E60F49-E232-F185-83C0-C6555A78D5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8023504-1A70-6501-95C9-2B0C17E3E4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C3435FD-7456-6956-DDE5-BD6B7E2F79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2B74E-C417-2F4F-9F5E-B4379C8CAE09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27395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F727060-0504-F7BD-4F03-8120F3FD4D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B57279D-A41F-0428-B2A1-B92B91C916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9ADC158-4525-0B0B-4311-58D109FC79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4D4A-74A6-0040-B493-DDCAB0173A2A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104123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s-I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3A09C5-7023-182D-0AB5-52AAF249AB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4B0B80-D098-0874-6BBC-ABA01B5D39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9DB43-0C8C-7A76-F967-2D7B42A83A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F29015-D7F1-4D4D-9220-03FB82C71027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4099305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s-I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82E8E3-ECC6-8C52-3CD4-3547A9F63D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D43D76-C8B0-7742-CEAE-AC4D1F77D2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14E799-8D8F-C747-0EC4-D05FC1D5EA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2AFEDB-9D8F-5440-B700-C1635F8E1F8D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27117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188C40-59ED-F412-27EE-A5DC27558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67C03C-E7A2-1D9E-A63E-E3CF346AF3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7FCAD8-089B-79B6-CB79-FBA814997E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5F502-0444-F44C-8FEE-197DDB6A81B2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338132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F44735-ED21-8AE4-C136-C32B40D320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602679-80C0-4363-AB21-9D1A20E9FE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36DFBC-0F11-849D-10FD-75AE0EB8F6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D46F8F-D4BC-6340-80A4-2C13FFD33334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3964257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F4E25A-62FA-C438-01DB-D0FB50376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BEF8C1-2C7B-36C7-6525-22089B68B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6C37094-642F-D246-7A7A-CCABC7129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7D7F8C-C586-FA4D-B75F-FA3377BCB2B4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1904237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s-IS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FE84DA-DD0A-CFA4-B555-BE28EDCE8A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6D30E9-A845-91F1-89F2-BCA0BD1CD4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03D26D-E27E-D29B-1DCC-83CD843C26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81EEE3-7F8B-D44A-AB0D-245A2E6BAC2D}" type="slidenum">
              <a:rPr lang="is-IS" altLang="en-US"/>
              <a:pPr/>
              <a:t>‹#›</a:t>
            </a:fld>
            <a:endParaRPr lang="is-IS" altLang="en-US"/>
          </a:p>
        </p:txBody>
      </p:sp>
    </p:spTree>
    <p:extLst>
      <p:ext uri="{BB962C8B-B14F-4D97-AF65-F5344CB8AC3E}">
        <p14:creationId xmlns:p14="http://schemas.microsoft.com/office/powerpoint/2010/main" val="324274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2168759-0662-FA9E-140F-76552C6544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s-I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A614631-9EED-A6D1-A227-D4E6FA5F5D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s-IS"/>
              <a:t>Click to edit Master text styles</a:t>
            </a:r>
          </a:p>
          <a:p>
            <a:pPr lvl="1"/>
            <a:r>
              <a:rPr lang="is-IS"/>
              <a:t>Second level</a:t>
            </a:r>
          </a:p>
          <a:p>
            <a:pPr lvl="2"/>
            <a:r>
              <a:rPr lang="is-IS"/>
              <a:t>Third level</a:t>
            </a:r>
          </a:p>
          <a:p>
            <a:pPr lvl="3"/>
            <a:r>
              <a:rPr lang="is-IS"/>
              <a:t>Fourth level</a:t>
            </a:r>
          </a:p>
          <a:p>
            <a:pPr lvl="4"/>
            <a:r>
              <a:rPr lang="is-I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D1C8551-0627-E29F-B8FA-312C246AC85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49D7DB0-7976-DBDA-B527-416E7B51FDA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is-I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CBF0112-7406-BB95-1181-06C23E57C1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9EE4D39-0F92-1D40-B9A0-85827B5859B6}" type="slidenum">
              <a:rPr lang="is-IS" altLang="en-US"/>
              <a:pPr/>
              <a:t>‹#›</a:t>
            </a:fld>
            <a:endParaRPr lang="is-I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2.emf"/><Relationship Id="rId7" Type="http://schemas.openxmlformats.org/officeDocument/2006/relationships/image" Target="../media/image7.emf"/><Relationship Id="rId12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4.emf"/><Relationship Id="rId10" Type="http://schemas.openxmlformats.org/officeDocument/2006/relationships/image" Target="../media/image10.emf"/><Relationship Id="rId4" Type="http://schemas.openxmlformats.org/officeDocument/2006/relationships/image" Target="../media/image3.emf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6DC3DC5E-586B-6D85-2709-4CCA518F6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 sz="1000" dirty="0"/>
              <a:t>Bryndís Guðmundsdótir M.A. CCC – SLP </a:t>
            </a:r>
            <a:br>
              <a:rPr lang="is-IS" altLang="en-US" sz="1000" dirty="0"/>
            </a:br>
            <a:r>
              <a:rPr lang="is-IS" altLang="en-US" sz="1000" dirty="0"/>
              <a:t>talmeinafræðingur</a:t>
            </a:r>
            <a:br>
              <a:rPr lang="is-IS" altLang="en-US" sz="1000" dirty="0"/>
            </a:br>
            <a:r>
              <a:rPr lang="is-IS" altLang="en-US" dirty="0"/>
              <a:t>K ...</a:t>
            </a:r>
            <a:r>
              <a:rPr lang="is-IS" altLang="en-US" sz="2000" dirty="0"/>
              <a:t>h.... heyrist í manninum sem hóstar</a:t>
            </a:r>
          </a:p>
        </p:txBody>
      </p:sp>
      <p:graphicFrame>
        <p:nvGraphicFramePr>
          <p:cNvPr id="5157" name="Group 37">
            <a:extLst>
              <a:ext uri="{FF2B5EF4-FFF2-40B4-BE49-F238E27FC236}">
                <a16:creationId xmlns:a16="http://schemas.microsoft.com/office/drawing/2014/main" id="{759B2162-E30F-F683-1091-C6CA60AC358C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18686074"/>
              </p:ext>
            </p:extLst>
          </p:nvPr>
        </p:nvGraphicFramePr>
        <p:xfrm>
          <a:off x="457200" y="1600200"/>
          <a:ext cx="8229600" cy="4688142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5859137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75717063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4771083"/>
                    </a:ext>
                  </a:extLst>
                </a:gridCol>
              </a:tblGrid>
              <a:tr h="1508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Gott að hvísla fyrst K..</a:t>
                      </a:r>
                      <a:r>
                        <a:rPr kumimoji="0" lang="is-I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h.. og æfa svo með AAA       Kh.....AAAA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s-I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Hvísla orðin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kaka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kanna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986437"/>
                  </a:ext>
                </a:extLst>
              </a:tr>
              <a:tr h="1509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k...a...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K..a...k..a</a:t>
                      </a:r>
                      <a:endParaRPr kumimoji="0" lang="is-I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K..a..k..a....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s-I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091807"/>
                  </a:ext>
                </a:extLst>
              </a:tr>
              <a:tr h="1508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k..a...nna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k...a...nna....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Kh  a...k..a...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1238"/>
                  </a:ext>
                </a:extLst>
              </a:tr>
            </a:tbl>
          </a:graphicData>
        </a:graphic>
      </p:graphicFrame>
      <p:pic>
        <p:nvPicPr>
          <p:cNvPr id="4116" name="Picture 24" descr="MCj03609940000[1]">
            <a:extLst>
              <a:ext uri="{FF2B5EF4-FFF2-40B4-BE49-F238E27FC236}">
                <a16:creationId xmlns:a16="http://schemas.microsoft.com/office/drawing/2014/main" id="{12E5E695-10D3-65BB-7B5D-6EBE5AEB1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88913"/>
            <a:ext cx="1184275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25" descr="MCHM00203_0000[1]">
            <a:extLst>
              <a:ext uri="{FF2B5EF4-FFF2-40B4-BE49-F238E27FC236}">
                <a16:creationId xmlns:a16="http://schemas.microsoft.com/office/drawing/2014/main" id="{4B823B1F-2D4F-A5DD-E396-B35D48270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405" y="161926"/>
            <a:ext cx="736048" cy="67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29" descr="MCj04124340000[1]">
            <a:extLst>
              <a:ext uri="{FF2B5EF4-FFF2-40B4-BE49-F238E27FC236}">
                <a16:creationId xmlns:a16="http://schemas.microsoft.com/office/drawing/2014/main" id="{6C62ECEE-9D0E-575A-83EC-7ACB934CB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89138"/>
            <a:ext cx="1368425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30" descr="MCj04118840000[1]">
            <a:extLst>
              <a:ext uri="{FF2B5EF4-FFF2-40B4-BE49-F238E27FC236}">
                <a16:creationId xmlns:a16="http://schemas.microsoft.com/office/drawing/2014/main" id="{0D8428B7-26AB-1AEC-6E4C-4855AD11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773238"/>
            <a:ext cx="11890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cartoon of a person sneezing&#10;&#10;Description automatically generated">
            <a:extLst>
              <a:ext uri="{FF2B5EF4-FFF2-40B4-BE49-F238E27FC236}">
                <a16:creationId xmlns:a16="http://schemas.microsoft.com/office/drawing/2014/main" id="{59E0875B-DACD-8E0F-1B90-AC1035774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121428"/>
            <a:ext cx="1184276" cy="14089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C1F10226-5D4A-2962-95FA-8CB0CDC08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 sz="1000" dirty="0"/>
              <a:t>Bryndís Guðmundsdótir M.A. CCC – SLP </a:t>
            </a:r>
            <a:br>
              <a:rPr lang="is-IS" altLang="en-US" sz="1000" dirty="0"/>
            </a:br>
            <a:r>
              <a:rPr lang="is-IS" altLang="en-US" sz="1000" dirty="0"/>
              <a:t>talmeinafræðingur</a:t>
            </a:r>
            <a:br>
              <a:rPr lang="is-IS" altLang="en-US" sz="1000" dirty="0"/>
            </a:br>
            <a:r>
              <a:rPr lang="is-IS" altLang="en-US" dirty="0"/>
              <a:t>K ...</a:t>
            </a:r>
            <a:r>
              <a:rPr lang="is-IS" altLang="en-US" sz="2000" dirty="0"/>
              <a:t>h.... heyrist í manninum sem hóstar</a:t>
            </a:r>
          </a:p>
        </p:txBody>
      </p:sp>
      <p:graphicFrame>
        <p:nvGraphicFramePr>
          <p:cNvPr id="5157" name="Group 37">
            <a:extLst>
              <a:ext uri="{FF2B5EF4-FFF2-40B4-BE49-F238E27FC236}">
                <a16:creationId xmlns:a16="http://schemas.microsoft.com/office/drawing/2014/main" id="{B78A8C3D-A3D7-C36F-A498-7965E8F674C6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13959618"/>
              </p:ext>
            </p:extLst>
          </p:nvPr>
        </p:nvGraphicFramePr>
        <p:xfrm>
          <a:off x="457200" y="1600200"/>
          <a:ext cx="8229600" cy="489140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12613327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91210178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59567672"/>
                    </a:ext>
                  </a:extLst>
                </a:gridCol>
              </a:tblGrid>
              <a:tr h="1508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Gott að hvísla fyrst K..</a:t>
                      </a:r>
                      <a:r>
                        <a:rPr kumimoji="0" lang="is-I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h.. og æfa svo með sérhljóðum í </a:t>
                      </a:r>
                      <a:r>
                        <a:rPr kumimoji="0" lang="ja-JP" altLang="is-I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“</a:t>
                      </a:r>
                      <a:r>
                        <a:rPr kumimoji="0" lang="is-I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bullorðunum</a:t>
                      </a:r>
                      <a:r>
                        <a:rPr kumimoji="0" lang="ja-JP" altLang="is-I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”</a:t>
                      </a:r>
                      <a:endParaRPr kumimoji="0" lang="is-IS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KA – KÁ – KI – KÍ – KO – KÓ - KE – KÆ – KEI – KAU - KÖ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kaka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kanna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642198"/>
                  </a:ext>
                </a:extLst>
              </a:tr>
              <a:tr h="1509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koddi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Keli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bangsi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s-I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Kolla </a:t>
                      </a:r>
                      <a:r>
                        <a:rPr kumimoji="0" lang="is-I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að</a:t>
                      </a: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keppa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s-I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991176"/>
                  </a:ext>
                </a:extLst>
              </a:tr>
              <a:tr h="1508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kúla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kaffi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kona að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koma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7459044"/>
                  </a:ext>
                </a:extLst>
              </a:tr>
            </a:tbl>
          </a:graphicData>
        </a:graphic>
      </p:graphicFrame>
      <p:pic>
        <p:nvPicPr>
          <p:cNvPr id="3092" name="Picture 24" descr="MCj03609940000[1]">
            <a:extLst>
              <a:ext uri="{FF2B5EF4-FFF2-40B4-BE49-F238E27FC236}">
                <a16:creationId xmlns:a16="http://schemas.microsoft.com/office/drawing/2014/main" id="{C17C86C6-1993-EC29-3714-2A01F0D9A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88913"/>
            <a:ext cx="1184275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5" descr="MCHM00203_0000[1]">
            <a:extLst>
              <a:ext uri="{FF2B5EF4-FFF2-40B4-BE49-F238E27FC236}">
                <a16:creationId xmlns:a16="http://schemas.microsoft.com/office/drawing/2014/main" id="{013F0B2A-8E73-BB01-E442-F9AF62624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002" y="119774"/>
            <a:ext cx="746845" cy="68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9" descr="MCj04124340000[1]">
            <a:extLst>
              <a:ext uri="{FF2B5EF4-FFF2-40B4-BE49-F238E27FC236}">
                <a16:creationId xmlns:a16="http://schemas.microsoft.com/office/drawing/2014/main" id="{491BB0EC-A4BD-B4E0-B437-D77A46A8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89138"/>
            <a:ext cx="1368425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30" descr="MCj04118840000[1]">
            <a:extLst>
              <a:ext uri="{FF2B5EF4-FFF2-40B4-BE49-F238E27FC236}">
                <a16:creationId xmlns:a16="http://schemas.microsoft.com/office/drawing/2014/main" id="{392371FF-1BB9-4857-BCDF-0BBDE1B6D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773238"/>
            <a:ext cx="11890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31" descr="MCPE01094_0000[1]">
            <a:extLst>
              <a:ext uri="{FF2B5EF4-FFF2-40B4-BE49-F238E27FC236}">
                <a16:creationId xmlns:a16="http://schemas.microsoft.com/office/drawing/2014/main" id="{82105962-DF9B-0FB3-35BD-3D4977537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419112"/>
            <a:ext cx="180022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32" descr="MCj02328550000[1]">
            <a:extLst>
              <a:ext uri="{FF2B5EF4-FFF2-40B4-BE49-F238E27FC236}">
                <a16:creationId xmlns:a16="http://schemas.microsoft.com/office/drawing/2014/main" id="{9EC42DC1-E2FF-93E3-8B57-3D3E08DF5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74" y="3542456"/>
            <a:ext cx="2057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33" descr="MCj04360210000[1]">
            <a:extLst>
              <a:ext uri="{FF2B5EF4-FFF2-40B4-BE49-F238E27FC236}">
                <a16:creationId xmlns:a16="http://schemas.microsoft.com/office/drawing/2014/main" id="{6A8F8038-41C2-09A8-093E-6D8D56E25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458" y="3472466"/>
            <a:ext cx="9937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9" name="Picture 34" descr="MMj02837380000[1]">
            <a:extLst>
              <a:ext uri="{FF2B5EF4-FFF2-40B4-BE49-F238E27FC236}">
                <a16:creationId xmlns:a16="http://schemas.microsoft.com/office/drawing/2014/main" id="{3A5D32B5-5B86-6E72-5025-7603B8C644F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994" y="4990256"/>
            <a:ext cx="12954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0" name="Picture 38" descr="MCj04136580000[1]">
            <a:extLst>
              <a:ext uri="{FF2B5EF4-FFF2-40B4-BE49-F238E27FC236}">
                <a16:creationId xmlns:a16="http://schemas.microsoft.com/office/drawing/2014/main" id="{B23DFCFA-813B-B493-CA3B-147B54CC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073" y="5062855"/>
            <a:ext cx="134461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1" name="Picture 39" descr="MCj04120180000[1]">
            <a:extLst>
              <a:ext uri="{FF2B5EF4-FFF2-40B4-BE49-F238E27FC236}">
                <a16:creationId xmlns:a16="http://schemas.microsoft.com/office/drawing/2014/main" id="{D06A0899-07E4-F066-A9B0-85FED0A3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450" y="5152548"/>
            <a:ext cx="1512887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cartoon of a person sneezing&#10;&#10;Description automatically generated">
            <a:extLst>
              <a:ext uri="{FF2B5EF4-FFF2-40B4-BE49-F238E27FC236}">
                <a16:creationId xmlns:a16="http://schemas.microsoft.com/office/drawing/2014/main" id="{FD189F6B-1AE6-C57F-BCA8-430B4FDD5D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707" y="99997"/>
            <a:ext cx="1184276" cy="14089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9F90E2B0-AF20-33BF-C023-0EDC48C707FE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is-IS" altLang="en-US" sz="1000"/>
              <a:t>Bryndís Guðmundsdóttir M.A. CCC –SLP</a:t>
            </a:r>
            <a:br>
              <a:rPr lang="is-IS" altLang="en-US" sz="1000"/>
            </a:br>
            <a:r>
              <a:rPr lang="is-IS" altLang="en-US" sz="1000"/>
              <a:t>talmeinafræðingur</a:t>
            </a:r>
            <a:br>
              <a:rPr lang="is-IS" altLang="en-US" sz="1000"/>
            </a:br>
            <a:r>
              <a:rPr lang="is-IS" altLang="en-US"/>
              <a:t>K       </a:t>
            </a:r>
            <a:r>
              <a:rPr lang="is-IS" altLang="en-US" sz="2800"/>
              <a:t>kaka – kaffi - kakó – kisa – kýr - kusa</a:t>
            </a:r>
          </a:p>
        </p:txBody>
      </p:sp>
      <p:pic>
        <p:nvPicPr>
          <p:cNvPr id="3081" name="Picture 9" descr="MCj03871650000[1]">
            <a:extLst>
              <a:ext uri="{FF2B5EF4-FFF2-40B4-BE49-F238E27FC236}">
                <a16:creationId xmlns:a16="http://schemas.microsoft.com/office/drawing/2014/main" id="{519CFB35-7E9B-0616-011D-6FF9DB7D89EC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2713" y="1600200"/>
            <a:ext cx="2185987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pic>
        <p:nvPicPr>
          <p:cNvPr id="3084" name="Picture 12" descr="MCj04063860000[1]">
            <a:extLst>
              <a:ext uri="{FF2B5EF4-FFF2-40B4-BE49-F238E27FC236}">
                <a16:creationId xmlns:a16="http://schemas.microsoft.com/office/drawing/2014/main" id="{D1637781-3327-0049-DA93-1834A171AD53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484313"/>
            <a:ext cx="2189163" cy="2520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pic>
        <p:nvPicPr>
          <p:cNvPr id="3085" name="Picture 13" descr="MCj03264640000[1]">
            <a:extLst>
              <a:ext uri="{FF2B5EF4-FFF2-40B4-BE49-F238E27FC236}">
                <a16:creationId xmlns:a16="http://schemas.microsoft.com/office/drawing/2014/main" id="{2CAEF4B9-5CEE-C19D-9D75-C30A85C48B73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8925" y="4294188"/>
            <a:ext cx="2581275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pic>
        <p:nvPicPr>
          <p:cNvPr id="3086" name="Picture 14" descr="MCBD07485_0000[1]">
            <a:extLst>
              <a:ext uri="{FF2B5EF4-FFF2-40B4-BE49-F238E27FC236}">
                <a16:creationId xmlns:a16="http://schemas.microsoft.com/office/drawing/2014/main" id="{0700EE5D-69F4-2FD4-6F7C-3CC73B39F0C9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4988" y="4430713"/>
            <a:ext cx="2486025" cy="1836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174</Words>
  <Application>Microsoft Macintosh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ＭＳ Ｐゴシック</vt:lpstr>
      <vt:lpstr>Calibri</vt:lpstr>
      <vt:lpstr>Default Design</vt:lpstr>
      <vt:lpstr>Bryndís Guðmundsdótir M.A. CCC – SLP  talmeinafræðingur K ...h.... heyrist í manninum sem hóstar</vt:lpstr>
      <vt:lpstr>Bryndís Guðmundsdótir M.A. CCC – SLP  talmeinafræðingur K ...h.... heyrist í manninum sem hóstar</vt:lpstr>
      <vt:lpstr>Bryndís Guðmundsdóttir M.A. CCC –SLP talmeinafræðingur K       kaka – kaffi - kakó – kisa – kýr - kusa</vt:lpstr>
    </vt:vector>
  </TitlesOfParts>
  <Company>Raddlist ehf.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       kaka – kaffi - kakó – kisa – kýr - kusa</dc:title>
  <dc:creator>Bryndís Guðmundsdóttir</dc:creator>
  <cp:lastModifiedBy>Bryndis Gudmundsdottir</cp:lastModifiedBy>
  <cp:revision>15</cp:revision>
  <dcterms:created xsi:type="dcterms:W3CDTF">2006-04-23T15:50:21Z</dcterms:created>
  <dcterms:modified xsi:type="dcterms:W3CDTF">2024-10-29T21:53:24Z</dcterms:modified>
</cp:coreProperties>
</file>